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32" r:id="rId1"/>
    <p:sldMasterId id="2147484063" r:id="rId2"/>
  </p:sldMasterIdLst>
  <p:notesMasterIdLst>
    <p:notesMasterId r:id="rId19"/>
  </p:notesMasterIdLst>
  <p:handoutMasterIdLst>
    <p:handoutMasterId r:id="rId20"/>
  </p:handoutMasterIdLst>
  <p:sldIdLst>
    <p:sldId id="777" r:id="rId3"/>
    <p:sldId id="778" r:id="rId4"/>
    <p:sldId id="781" r:id="rId5"/>
    <p:sldId id="779" r:id="rId6"/>
    <p:sldId id="780" r:id="rId7"/>
    <p:sldId id="782" r:id="rId8"/>
    <p:sldId id="783" r:id="rId9"/>
    <p:sldId id="784" r:id="rId10"/>
    <p:sldId id="785" r:id="rId11"/>
    <p:sldId id="787" r:id="rId12"/>
    <p:sldId id="788" r:id="rId13"/>
    <p:sldId id="789" r:id="rId14"/>
    <p:sldId id="790" r:id="rId15"/>
    <p:sldId id="791" r:id="rId16"/>
    <p:sldId id="792" r:id="rId17"/>
    <p:sldId id="786" r:id="rId18"/>
  </p:sldIdLst>
  <p:sldSz cx="9906000" cy="6858000" type="A4"/>
  <p:notesSz cx="10234613" cy="7102475"/>
  <p:custDataLst>
    <p:tags r:id="rId21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FE1"/>
    <a:srgbClr val="FF702D"/>
    <a:srgbClr val="DFE5EF"/>
    <a:srgbClr val="F2F7FC"/>
    <a:srgbClr val="E4EEF9"/>
    <a:srgbClr val="004489"/>
    <a:srgbClr val="FA5500"/>
    <a:srgbClr val="7F7F7F"/>
    <a:srgbClr val="E43E0A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00" autoAdjust="0"/>
    <p:restoredTop sz="91223" autoAdjust="0"/>
  </p:normalViewPr>
  <p:slideViewPr>
    <p:cSldViewPr snapToGrid="0">
      <p:cViewPr>
        <p:scale>
          <a:sx n="96" d="100"/>
          <a:sy n="96" d="100"/>
        </p:scale>
        <p:origin x="-1092" y="-468"/>
      </p:cViewPr>
      <p:guideLst>
        <p:guide orient="horz" pos="4111"/>
        <p:guide orient="horz" pos="1652"/>
        <p:guide orient="horz" pos="668"/>
        <p:guide pos="229"/>
        <p:guide pos="5771"/>
        <p:guide pos="6069"/>
      </p:guideLst>
    </p:cSldViewPr>
  </p:slideViewPr>
  <p:outlineViewPr>
    <p:cViewPr>
      <p:scale>
        <a:sx n="33" d="100"/>
        <a:sy n="33" d="100"/>
      </p:scale>
      <p:origin x="36" y="19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398" y="-114"/>
      </p:cViewPr>
      <p:guideLst>
        <p:guide orient="horz" pos="2237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06" y="1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B3DFE3B6-570A-4C56-B47F-6CEFC886FDA8}" type="datetimeFigureOut">
              <a:rPr lang="ru-RU" smtClean="0"/>
              <a:pPr/>
              <a:t>04.08.2018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6349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06" y="6746349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57EC5638-3CB0-4A9F-B673-7ABAB7AA7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56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06" y="1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AB710F3C-1901-43F5-BEDC-46566954B54D}" type="datetimeFigureOut">
              <a:rPr lang="ru-RU" smtClean="0"/>
              <a:pPr/>
              <a:t>04.08.2018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95638" y="533400"/>
            <a:ext cx="3843337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04" tIns="47352" rIns="94704" bIns="47352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135" y="3374012"/>
            <a:ext cx="8188348" cy="3195110"/>
          </a:xfrm>
          <a:prstGeom prst="rect">
            <a:avLst/>
          </a:prstGeom>
        </p:spPr>
        <p:txBody>
          <a:bodyPr vert="horz" lIns="94704" tIns="47352" rIns="94704" bIns="473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349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06" y="6746349"/>
            <a:ext cx="4435766" cy="35445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31758C84-B58E-494F-8CEF-25E53AC35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704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3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96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42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06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96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346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8C84-B58E-494F-8CEF-25E53AC35C0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9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4.xml"/><Relationship Id="rId7" Type="http://schemas.openxmlformats.org/officeDocument/2006/relationships/oleObject" Target="../embeddings/oleObject8.bin"/><Relationship Id="rId2" Type="http://schemas.openxmlformats.org/officeDocument/2006/relationships/tags" Target="../tags/tag2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2.xml"/><Relationship Id="rId10" Type="http://schemas.microsoft.com/office/2007/relationships/hdphoto" Target="../media/hdphoto1.wdp"/><Relationship Id="rId4" Type="http://schemas.openxmlformats.org/officeDocument/2006/relationships/tags" Target="../tags/tag25.xm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.xml"/><Relationship Id="rId7" Type="http://schemas.openxmlformats.org/officeDocument/2006/relationships/oleObject" Target="../embeddings/oleObject3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1.xml"/><Relationship Id="rId10" Type="http://schemas.microsoft.com/office/2007/relationships/hdphoto" Target="../media/hdphoto1.wdp"/><Relationship Id="rId4" Type="http://schemas.openxmlformats.org/officeDocument/2006/relationships/tags" Target="../tags/tag7.xml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5.xml"/><Relationship Id="rId7" Type="http://schemas.openxmlformats.org/officeDocument/2006/relationships/oleObject" Target="../embeddings/oleObject6.bin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2.xml"/><Relationship Id="rId10" Type="http://schemas.microsoft.com/office/2007/relationships/hdphoto" Target="../media/hdphoto1.wdp"/><Relationship Id="rId4" Type="http://schemas.openxmlformats.org/officeDocument/2006/relationships/tags" Target="../tags/tag16.xml"/><Relationship Id="rId9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1.xml"/><Relationship Id="rId7" Type="http://schemas.openxmlformats.org/officeDocument/2006/relationships/oleObject" Target="../embeddings/oleObject7.bin"/><Relationship Id="rId2" Type="http://schemas.openxmlformats.org/officeDocument/2006/relationships/tags" Target="../tags/tag2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2.xml"/><Relationship Id="rId10" Type="http://schemas.microsoft.com/office/2007/relationships/hdphoto" Target="../media/hdphoto1.wdp"/><Relationship Id="rId4" Type="http://schemas.openxmlformats.org/officeDocument/2006/relationships/tags" Target="../tags/tag22.xml"/><Relationship Id="rId9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" name="Picture 204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Picture 8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363538" y="1"/>
            <a:ext cx="0" cy="6857998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ctrTitle"/>
            <p:custDataLst>
              <p:tags r:id="rId3"/>
            </p:custDataLst>
          </p:nvPr>
        </p:nvSpPr>
        <p:spPr>
          <a:xfrm>
            <a:off x="363538" y="2788024"/>
            <a:ext cx="8828086" cy="16640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" name="Picture 206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0726" y="0"/>
            <a:ext cx="8477273" cy="92784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9589662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Picture 107" descr="http://www.fsk-ees.ru/upload/medialibrary/0c5/0c5fbc1f954f923c2a8a1b10e566c61c.png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0" y="6520413"/>
            <a:ext cx="2455679" cy="3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60362" y="1060450"/>
            <a:ext cx="927417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180975" indent="0">
              <a:buNone/>
              <a:defRPr/>
            </a:lvl4pPr>
            <a:lvl5pPr marL="180975" indent="0">
              <a:buNone/>
              <a:defRPr/>
            </a:lvl5pPr>
          </a:lstStyle>
          <a:p>
            <a:pPr lvl="0"/>
            <a:endParaRPr lang="ru-RU" dirty="0" smtClean="0"/>
          </a:p>
        </p:txBody>
      </p:sp>
      <p:sp>
        <p:nvSpPr>
          <p:cNvPr id="5435" name="Text Placeholder 5434"/>
          <p:cNvSpPr>
            <a:spLocks noGrp="1"/>
          </p:cNvSpPr>
          <p:nvPr>
            <p:ph type="body" sz="quarter" idx="14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324" name="Text Placeholder 6323"/>
          <p:cNvSpPr>
            <a:spLocks noGrp="1"/>
          </p:cNvSpPr>
          <p:nvPr>
            <p:ph type="body" sz="quarter" idx="15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6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" name="Picture 206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0726" y="0"/>
            <a:ext cx="8477273" cy="92784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5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Picture 9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9589662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107" descr="http://www.fsk-ees.ru/upload/medialibrary/0c5/0c5fbc1f954f923c2a8a1b10e566c61c.png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0" y="6520413"/>
            <a:ext cx="2455679" cy="3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60362" y="1060450"/>
            <a:ext cx="927417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180975" indent="0">
              <a:buNone/>
              <a:defRPr/>
            </a:lvl4pPr>
            <a:lvl5pPr marL="180975" indent="0">
              <a:buNone/>
              <a:defRPr/>
            </a:lvl5pPr>
          </a:lstStyle>
          <a:p>
            <a:pPr lvl="0"/>
            <a:endParaRPr lang="ru-RU" dirty="0" smtClean="0"/>
          </a:p>
        </p:txBody>
      </p:sp>
      <p:sp>
        <p:nvSpPr>
          <p:cNvPr id="5435" name="Text Placeholder 5434"/>
          <p:cNvSpPr>
            <a:spLocks noGrp="1"/>
          </p:cNvSpPr>
          <p:nvPr>
            <p:ph type="body" sz="quarter" idx="14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324" name="Text Placeholder 6323"/>
          <p:cNvSpPr>
            <a:spLocks noGrp="1"/>
          </p:cNvSpPr>
          <p:nvPr>
            <p:ph type="body" sz="quarter" idx="15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906000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0" y="2608715"/>
            <a:ext cx="9906000" cy="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 flipV="1">
            <a:off x="363538" y="1"/>
            <a:ext cx="0" cy="6857998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0" y="1268413"/>
            <a:ext cx="9906000" cy="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 userDrawn="1">
            <p:ph type="ctrTitle"/>
            <p:custDataLst>
              <p:tags r:id="rId1"/>
            </p:custDataLst>
          </p:nvPr>
        </p:nvSpPr>
        <p:spPr>
          <a:xfrm>
            <a:off x="390525" y="3152775"/>
            <a:ext cx="8839199" cy="17167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Subtitle 2"/>
          <p:cNvSpPr>
            <a:spLocks noGrp="1"/>
          </p:cNvSpPr>
          <p:nvPr userDrawn="1">
            <p:ph type="subTitle" idx="1"/>
            <p:custDataLst>
              <p:tags r:id="rId2"/>
            </p:custDataLst>
          </p:nvPr>
        </p:nvSpPr>
        <p:spPr>
          <a:xfrm>
            <a:off x="390525" y="5381625"/>
            <a:ext cx="8839199" cy="5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9589662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29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" name="Picture 204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58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363539" y="1"/>
            <a:ext cx="0" cy="6857998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ctrTitle"/>
            <p:custDataLst>
              <p:tags r:id="rId3"/>
            </p:custDataLst>
          </p:nvPr>
        </p:nvSpPr>
        <p:spPr>
          <a:xfrm>
            <a:off x="363538" y="2788028"/>
            <a:ext cx="8828086" cy="16640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45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" name="Picture 206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0735" y="0"/>
            <a:ext cx="8477273" cy="92784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82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9589671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Picture 107" descr="http://www.fsk-ees.ru/upload/medialibrary/0c5/0c5fbc1f954f923c2a8a1b10e566c61c.png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10" y="6520431"/>
            <a:ext cx="2455679" cy="3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60371" y="1060468"/>
            <a:ext cx="927417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180975" indent="0">
              <a:buNone/>
              <a:defRPr/>
            </a:lvl4pPr>
            <a:lvl5pPr marL="180975" indent="0">
              <a:buNone/>
              <a:defRPr/>
            </a:lvl5pPr>
          </a:lstStyle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62749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906000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0" y="2608715"/>
            <a:ext cx="9906000" cy="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 flipV="1">
            <a:off x="363539" y="1"/>
            <a:ext cx="0" cy="6857998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0" y="1268413"/>
            <a:ext cx="9906000" cy="0"/>
          </a:xfrm>
          <a:prstGeom prst="line">
            <a:avLst/>
          </a:prstGeom>
          <a:ln w="28575">
            <a:solidFill>
              <a:srgbClr val="FA5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 userDrawn="1">
            <p:ph type="ctrTitle"/>
            <p:custDataLst>
              <p:tags r:id="rId1"/>
            </p:custDataLst>
          </p:nvPr>
        </p:nvSpPr>
        <p:spPr>
          <a:xfrm>
            <a:off x="390530" y="3152775"/>
            <a:ext cx="8839199" cy="17167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Subtitle 2"/>
          <p:cNvSpPr>
            <a:spLocks noGrp="1"/>
          </p:cNvSpPr>
          <p:nvPr userDrawn="1">
            <p:ph type="subTitle" idx="1"/>
            <p:custDataLst>
              <p:tags r:id="rId2"/>
            </p:custDataLst>
          </p:nvPr>
        </p:nvSpPr>
        <p:spPr>
          <a:xfrm>
            <a:off x="390530" y="5381643"/>
            <a:ext cx="8839199" cy="5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81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9589671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0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" name="Picture 206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0734" y="0"/>
            <a:ext cx="8477273" cy="92784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06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9589670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Picture 107" descr="http://www.fsk-ees.ru/upload/medialibrary/0c5/0c5fbc1f954f923c2a8a1b10e566c61c.png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9" y="6520429"/>
            <a:ext cx="2455679" cy="3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60370" y="1060466"/>
            <a:ext cx="927417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180975" indent="0">
              <a:buNone/>
              <a:defRPr/>
            </a:lvl4pPr>
            <a:lvl5pPr marL="180975" indent="0">
              <a:buNone/>
              <a:defRPr/>
            </a:lvl5pPr>
          </a:lstStyle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53459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9.xml"/><Relationship Id="rId10" Type="http://schemas.openxmlformats.org/officeDocument/2006/relationships/oleObject" Target="../embeddings/oleObject4.bin"/><Relationship Id="rId4" Type="http://schemas.openxmlformats.org/officeDocument/2006/relationships/slideLayout" Target="../slideLayouts/slideLayout8.xml"/><Relationship Id="rId9" Type="http://schemas.openxmlformats.org/officeDocument/2006/relationships/tags" Target="../tags/tag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86920176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5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Picture 9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89662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 Narrow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1950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4681772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34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89671" y="6571686"/>
            <a:ext cx="316337" cy="286314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6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ct val="20000"/>
        </a:spcBef>
        <a:buFont typeface="Arial Narrow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1950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18.png"/><Relationship Id="rId2" Type="http://schemas.openxmlformats.org/officeDocument/2006/relationships/tags" Target="../tags/tag4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45.xml"/><Relationship Id="rId7" Type="http://schemas.openxmlformats.org/officeDocument/2006/relationships/image" Target="../media/image19.jpg"/><Relationship Id="rId2" Type="http://schemas.openxmlformats.org/officeDocument/2006/relationships/tags" Target="../tags/tag4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47.xml"/><Relationship Id="rId7" Type="http://schemas.openxmlformats.org/officeDocument/2006/relationships/image" Target="../media/image21.png"/><Relationship Id="rId2" Type="http://schemas.openxmlformats.org/officeDocument/2006/relationships/tags" Target="../tags/tag4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22.png"/><Relationship Id="rId2" Type="http://schemas.openxmlformats.org/officeDocument/2006/relationships/tags" Target="../tags/tag4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51.xml"/><Relationship Id="rId7" Type="http://schemas.openxmlformats.org/officeDocument/2006/relationships/image" Target="../media/image23.png"/><Relationship Id="rId2" Type="http://schemas.openxmlformats.org/officeDocument/2006/relationships/tags" Target="../tags/tag5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53.xml"/><Relationship Id="rId7" Type="http://schemas.openxmlformats.org/officeDocument/2006/relationships/image" Target="../media/image25.png"/><Relationship Id="rId2" Type="http://schemas.openxmlformats.org/officeDocument/2006/relationships/tags" Target="../tags/tag5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2.bin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28.jpeg"/><Relationship Id="rId2" Type="http://schemas.openxmlformats.org/officeDocument/2006/relationships/tags" Target="../tags/tag5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7.xml"/><Relationship Id="rId7" Type="http://schemas.openxmlformats.org/officeDocument/2006/relationships/oleObject" Target="../embeddings/oleObject9.bin"/><Relationship Id="rId2" Type="http://schemas.openxmlformats.org/officeDocument/2006/relationships/tags" Target="../tags/tag2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9.xml"/><Relationship Id="rId7" Type="http://schemas.openxmlformats.org/officeDocument/2006/relationships/oleObject" Target="../embeddings/oleObject10.bin"/><Relationship Id="rId2" Type="http://schemas.openxmlformats.org/officeDocument/2006/relationships/tags" Target="../tags/tag2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31.xml"/><Relationship Id="rId7" Type="http://schemas.openxmlformats.org/officeDocument/2006/relationships/image" Target="../media/image6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tags" Target="../tags/tag33.xml"/><Relationship Id="rId7" Type="http://schemas.openxmlformats.org/officeDocument/2006/relationships/image" Target="../media/image6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35.xml"/><Relationship Id="rId7" Type="http://schemas.openxmlformats.org/officeDocument/2006/relationships/oleObject" Target="../embeddings/oleObject13.bin"/><Relationship Id="rId2" Type="http://schemas.openxmlformats.org/officeDocument/2006/relationships/tags" Target="../tags/tag3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7.xml"/><Relationship Id="rId7" Type="http://schemas.openxmlformats.org/officeDocument/2006/relationships/image" Target="../media/image6.emf"/><Relationship Id="rId2" Type="http://schemas.openxmlformats.org/officeDocument/2006/relationships/tags" Target="../tags/tag3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9.xml"/><Relationship Id="rId7" Type="http://schemas.openxmlformats.org/officeDocument/2006/relationships/image" Target="../media/image13.jpeg"/><Relationship Id="rId2" Type="http://schemas.openxmlformats.org/officeDocument/2006/relationships/tags" Target="../tags/tag3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tags" Target="../tags/tag41.xml"/><Relationship Id="rId7" Type="http://schemas.openxmlformats.org/officeDocument/2006/relationships/image" Target="../media/image16.jpg"/><Relationship Id="rId2" Type="http://schemas.openxmlformats.org/officeDocument/2006/relationships/tags" Target="../tags/tag4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32612" y="2410691"/>
            <a:ext cx="8828086" cy="24385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Сети ВЫСОКОГО НАПРЯЖЕНИЯ.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Смертельная опасность вблизи  ЛЭП.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i="1" dirty="0" smtClean="0"/>
              <a:t>(информация для учеников школ и студентов)</a:t>
            </a:r>
            <a:endParaRPr lang="ru-RU" sz="2000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590088" y="6572250"/>
            <a:ext cx="315912" cy="285750"/>
          </a:xfrm>
        </p:spPr>
        <p:txBody>
          <a:bodyPr/>
          <a:lstStyle/>
          <a:p>
            <a:fld id="{E893A361-5A8E-4789-8762-ADD1AA23B38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3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9076199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5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2" y="1116279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Вблизи ЛЭП НЕЛЬЗЯ!   Ловить рыбу!</a:t>
            </a:r>
          </a:p>
          <a:p>
            <a:pPr marL="4763" algn="ctr"/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Через удочку рыбака </a:t>
            </a: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             убивает насмерть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.</a:t>
            </a: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Два случая в Пензенской области.</a:t>
            </a:r>
          </a:p>
        </p:txBody>
      </p:sp>
      <p:pic>
        <p:nvPicPr>
          <p:cNvPr id="5775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1808" y="2203675"/>
            <a:ext cx="3810000" cy="395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559734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57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2" y="1116279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В близи ЛЭП НЕЛЬЗЯ!   Запускать воздушные змеи!</a:t>
            </a:r>
          </a:p>
          <a:p>
            <a:pPr marL="4763" algn="ctr"/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</a:t>
            </a:r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40" y="1974931"/>
            <a:ext cx="6656614" cy="4437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889" y="2149590"/>
            <a:ext cx="2892753" cy="4088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58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5642359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0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2" y="950024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НЕЛЬЗЯ!   Прикасаться к опорам ЛЭП!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А тем более залазить на них!!!</a:t>
            </a:r>
          </a:p>
          <a:p>
            <a:pPr marL="4763" algn="ctr"/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 </a:t>
            </a: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</a:t>
            </a:r>
          </a:p>
        </p:txBody>
      </p:sp>
      <p:pic>
        <p:nvPicPr>
          <p:cNvPr id="5795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68" y="2022145"/>
            <a:ext cx="40100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663" y="2327561"/>
            <a:ext cx="3330039" cy="333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74667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2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2" y="1116279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НЕЛЬЗЯ!     Приближаться к проводам ЛЭП!</a:t>
            </a:r>
          </a:p>
          <a:p>
            <a:pPr marL="4763" algn="ctr"/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 </a:t>
            </a: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</a:t>
            </a:r>
          </a:p>
        </p:txBody>
      </p:sp>
      <p:pic>
        <p:nvPicPr>
          <p:cNvPr id="5806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245" y="2788537"/>
            <a:ext cx="72485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4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8822191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5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2" y="1116279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НЕЛЬЗЯ!     Подходить к оборванному проводу!</a:t>
            </a:r>
          </a:p>
          <a:p>
            <a:pPr marL="4763" algn="ctr"/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 </a:t>
            </a: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</a:t>
            </a:r>
          </a:p>
        </p:txBody>
      </p:sp>
      <p:pic>
        <p:nvPicPr>
          <p:cNvPr id="58163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552" y="1812100"/>
            <a:ext cx="4010025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3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674" y="1812100"/>
            <a:ext cx="4010025" cy="45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2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6653563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7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Вблизи ЛЭП  ВЫСОКОГО НАПРЯЖЕНИЯ -  НЕЛЬЗЯ: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Rectangle 84"/>
          <p:cNvSpPr/>
          <p:nvPr/>
        </p:nvSpPr>
        <p:spPr>
          <a:xfrm>
            <a:off x="118751" y="973775"/>
            <a:ext cx="9571513" cy="529639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 algn="ctr"/>
            <a:r>
              <a:rPr lang="ru-RU" sz="2800" dirty="0" smtClean="0">
                <a:solidFill>
                  <a:prstClr val="black"/>
                </a:solidFill>
                <a:sym typeface="+mn-lt"/>
              </a:rPr>
              <a:t>НЕЛЬЗЯ!     Играть вблизи ЛЭП!</a:t>
            </a:r>
            <a:endParaRPr lang="ru-RU" sz="2800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 </a:t>
            </a:r>
          </a:p>
          <a:p>
            <a:pPr marL="4763"/>
            <a:r>
              <a:rPr lang="ru-RU" sz="1800" dirty="0" smtClean="0">
                <a:solidFill>
                  <a:prstClr val="black"/>
                </a:solidFill>
                <a:sym typeface="+mn-lt"/>
              </a:rPr>
              <a:t>   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</a:t>
            </a:r>
          </a:p>
        </p:txBody>
      </p:sp>
      <p:pic>
        <p:nvPicPr>
          <p:cNvPr id="582661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35" y="1742332"/>
            <a:ext cx="4546271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2662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764" y="1742331"/>
            <a:ext cx="4530310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556" y="2514556"/>
            <a:ext cx="1828888" cy="182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09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4327922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2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374" y="2428391"/>
            <a:ext cx="5927766" cy="395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8349912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81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7523" y="1060468"/>
            <a:ext cx="8550233" cy="492443"/>
          </a:xfrm>
        </p:spPr>
        <p:txBody>
          <a:bodyPr/>
          <a:lstStyle/>
          <a:p>
            <a:r>
              <a:rPr lang="ru-RU" dirty="0" smtClean="0"/>
              <a:t>Наша компания занимается передачей электрической энергии, выработанной на  крупнейших электростанциях </a:t>
            </a:r>
            <a:r>
              <a:rPr lang="ru-RU" dirty="0"/>
              <a:t>РФ и </a:t>
            </a:r>
            <a:r>
              <a:rPr lang="ru-RU" dirty="0" smtClean="0"/>
              <a:t>её распределением </a:t>
            </a:r>
            <a:r>
              <a:rPr lang="ru-RU" dirty="0"/>
              <a:t>по  </a:t>
            </a:r>
            <a:r>
              <a:rPr lang="ru-RU" dirty="0" smtClean="0"/>
              <a:t>всем  регионам страны. </a:t>
            </a:r>
            <a:endParaRPr lang="ru-RU" dirty="0"/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ПАО  «ФСК ЕЭС»   -   Федеральная сетевая компания.</a:t>
            </a:r>
            <a:br>
              <a:rPr lang="ru-RU" dirty="0" smtClean="0"/>
            </a:br>
            <a:r>
              <a:rPr lang="ru-RU" dirty="0" smtClean="0"/>
              <a:t>Магистральные сети -  ВЫСОКОЕ НАПРЯЖЕНИЕ!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1" y="1668350"/>
            <a:ext cx="9500259" cy="1732576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По нашим  линиям  электропередач  передаются  огромные мощности. 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Этих  мощностей достаточно для электропитания целых регионов (областей, республик и краёв) </a:t>
            </a:r>
          </a:p>
          <a:p>
            <a:pPr marL="449263" indent="-1841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sym typeface="+mn-lt"/>
              </a:rPr>
              <a:t>с городами и посёлками</a:t>
            </a:r>
            <a:r>
              <a:rPr lang="ru-RU" dirty="0">
                <a:solidFill>
                  <a:prstClr val="black"/>
                </a:solidFill>
                <a:sym typeface="+mn-lt"/>
              </a:rPr>
              <a:t>,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49263" indent="-1841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sym typeface="+mn-lt"/>
              </a:rPr>
              <a:t>с </a:t>
            </a:r>
            <a:r>
              <a:rPr lang="ru-RU" dirty="0">
                <a:solidFill>
                  <a:prstClr val="black"/>
                </a:solidFill>
                <a:sym typeface="+mn-lt"/>
              </a:rPr>
              <a:t>заводами и фабриками,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49263" indent="-1841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sym typeface="+mn-lt"/>
              </a:rPr>
              <a:t>с трамваями и троллейбусами,</a:t>
            </a:r>
          </a:p>
          <a:p>
            <a:pPr marL="449263" indent="-1841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sym typeface="+mn-lt"/>
              </a:rPr>
              <a:t>с сетями освещения и 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       всеми жилыми домами.</a:t>
            </a: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 </a:t>
            </a:r>
          </a:p>
        </p:txBody>
      </p:sp>
      <p:sp>
        <p:nvSpPr>
          <p:cNvPr id="74" name="Rectangle 84"/>
          <p:cNvSpPr/>
          <p:nvPr/>
        </p:nvSpPr>
        <p:spPr>
          <a:xfrm>
            <a:off x="201880" y="4404313"/>
            <a:ext cx="3313215" cy="2052345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 algn="ctr"/>
            <a:r>
              <a:rPr lang="ru-RU" dirty="0" smtClean="0">
                <a:solidFill>
                  <a:prstClr val="black"/>
                </a:solidFill>
                <a:sym typeface="+mn-lt"/>
              </a:rPr>
              <a:t>Для передачи такой большой мощности на огромные </a:t>
            </a:r>
          </a:p>
          <a:p>
            <a:pPr marL="4763" algn="ctr"/>
            <a:r>
              <a:rPr lang="ru-RU" dirty="0" smtClean="0">
                <a:solidFill>
                  <a:prstClr val="black"/>
                </a:solidFill>
                <a:sym typeface="+mn-lt"/>
              </a:rPr>
              <a:t>расстояния используются </a:t>
            </a:r>
            <a:r>
              <a:rPr lang="ru-RU" dirty="0" smtClean="0">
                <a:solidFill>
                  <a:srgbClr val="C00000"/>
                </a:solidFill>
                <a:sym typeface="+mn-lt"/>
              </a:rPr>
              <a:t>МАГИСТРАЛЬНЫЕ линии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электропередач, </a:t>
            </a:r>
          </a:p>
          <a:p>
            <a:pPr marL="4763" algn="ctr"/>
            <a:r>
              <a:rPr lang="ru-RU" dirty="0" smtClean="0">
                <a:solidFill>
                  <a:prstClr val="black"/>
                </a:solidFill>
                <a:sym typeface="+mn-lt"/>
              </a:rPr>
              <a:t>со </a:t>
            </a:r>
            <a:r>
              <a:rPr lang="ru-RU" dirty="0" smtClean="0">
                <a:solidFill>
                  <a:srgbClr val="FF0000"/>
                </a:solidFill>
                <a:sym typeface="+mn-lt"/>
              </a:rPr>
              <a:t>СВЕХВЫСОКИМ  НАПРЯЖЕНИЕМ!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96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16" y="1081777"/>
            <a:ext cx="8959808" cy="5973205"/>
          </a:xfrm>
          <a:prstGeom prst="rect">
            <a:avLst/>
          </a:prstGeom>
        </p:spPr>
      </p:pic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2144245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11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ПАО  «ФСК ЕЭС»   -   Федеральная сетевая компания.</a:t>
            </a:r>
            <a:br>
              <a:rPr lang="ru-RU" dirty="0" smtClean="0"/>
            </a:br>
            <a:r>
              <a:rPr lang="ru-RU" dirty="0" smtClean="0"/>
              <a:t>Магистральные сети -  ВЫСОКОЕ НАПРЯЖЕНИЕ!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Rectangle 84"/>
          <p:cNvSpPr/>
          <p:nvPr/>
        </p:nvSpPr>
        <p:spPr>
          <a:xfrm>
            <a:off x="819396" y="1175658"/>
            <a:ext cx="8621487" cy="2599620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sz="1400" dirty="0" smtClean="0">
                <a:solidFill>
                  <a:srgbClr val="FFFF00"/>
                </a:solidFill>
                <a:sym typeface="+mn-lt"/>
              </a:rPr>
              <a:t>Например:</a:t>
            </a:r>
          </a:p>
          <a:p>
            <a:pPr marL="4763"/>
            <a:r>
              <a:rPr lang="ru-RU" sz="1400" dirty="0" smtClean="0">
                <a:solidFill>
                  <a:srgbClr val="FFFF00"/>
                </a:solidFill>
                <a:sym typeface="+mn-lt"/>
              </a:rPr>
              <a:t>	- для передачи электричества от </a:t>
            </a:r>
            <a:r>
              <a:rPr lang="ru-RU" sz="1400" dirty="0" err="1" smtClean="0">
                <a:solidFill>
                  <a:srgbClr val="FFFF00"/>
                </a:solidFill>
                <a:sym typeface="+mn-lt"/>
              </a:rPr>
              <a:t>Балаковской</a:t>
            </a:r>
            <a:r>
              <a:rPr lang="ru-RU" sz="1400" dirty="0" smtClean="0">
                <a:solidFill>
                  <a:srgbClr val="FFFF00"/>
                </a:solidFill>
                <a:sym typeface="+mn-lt"/>
              </a:rPr>
              <a:t> АЭС (Саратовская обл.) и Жигулёвской ГЭС (самарская обл.) используются ЛЭП  напряжением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500 000 </a:t>
            </a:r>
            <a:r>
              <a:rPr lang="ru-RU" sz="1400" dirty="0" smtClean="0">
                <a:solidFill>
                  <a:srgbClr val="FFFF00"/>
                </a:solidFill>
                <a:sym typeface="+mn-lt"/>
              </a:rPr>
              <a:t>вольт.</a:t>
            </a:r>
          </a:p>
          <a:p>
            <a:pPr marL="4763"/>
            <a:r>
              <a:rPr lang="ru-RU" sz="1400" dirty="0">
                <a:solidFill>
                  <a:srgbClr val="FFFF00"/>
                </a:solidFill>
                <a:sym typeface="+mn-lt"/>
              </a:rPr>
              <a:t>	</a:t>
            </a:r>
            <a:r>
              <a:rPr lang="ru-RU" sz="1400" dirty="0" smtClean="0">
                <a:solidFill>
                  <a:srgbClr val="FFFF00"/>
                </a:solidFill>
                <a:sym typeface="+mn-lt"/>
              </a:rPr>
              <a:t>- для распределения электроэнергии внутри области или республики используются ЛЭП напряжением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220 000</a:t>
            </a:r>
            <a:r>
              <a:rPr lang="ru-RU" sz="1600" dirty="0" smtClean="0">
                <a:solidFill>
                  <a:srgbClr val="FFFF00"/>
                </a:solidFill>
                <a:sym typeface="+mn-lt"/>
              </a:rPr>
              <a:t> </a:t>
            </a:r>
            <a:r>
              <a:rPr lang="ru-RU" sz="1400" dirty="0" smtClean="0">
                <a:solidFill>
                  <a:srgbClr val="FFFF00"/>
                </a:solidFill>
                <a:sym typeface="+mn-lt"/>
              </a:rPr>
              <a:t>вольт или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lt"/>
              </a:rPr>
              <a:t>110 000 </a:t>
            </a:r>
            <a:r>
              <a:rPr lang="ru-RU" sz="1400" dirty="0" smtClean="0">
                <a:solidFill>
                  <a:srgbClr val="FFFF00"/>
                </a:solidFill>
                <a:sym typeface="+mn-lt"/>
              </a:rPr>
              <a:t>вольт.</a:t>
            </a:r>
          </a:p>
          <a:p>
            <a:pPr marL="4763"/>
            <a:endParaRPr lang="ru-RU" sz="1400" dirty="0">
              <a:solidFill>
                <a:srgbClr val="FFFF00"/>
              </a:solidFill>
              <a:sym typeface="+mn-lt"/>
            </a:endParaRPr>
          </a:p>
          <a:p>
            <a:pPr marL="4763"/>
            <a:r>
              <a:rPr lang="ru-RU" sz="1600" u="sng" dirty="0" smtClean="0">
                <a:solidFill>
                  <a:srgbClr val="FFFF00"/>
                </a:solidFill>
                <a:sym typeface="+mn-lt"/>
              </a:rPr>
              <a:t>Это МАГИСТРАЛЬНЫЕ СЕТИ  страны.</a:t>
            </a:r>
          </a:p>
          <a:p>
            <a:pPr marL="4763"/>
            <a:endParaRPr lang="ru-RU" sz="1400" dirty="0" smtClean="0">
              <a:solidFill>
                <a:srgbClr val="FFFF00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10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8514373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70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2323539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ПАО  «ФСК ЕЭС»   -   Федеральная сетевая компания.</a:t>
            </a:r>
            <a:br>
              <a:rPr lang="ru-RU" dirty="0" smtClean="0"/>
            </a:br>
            <a:r>
              <a:rPr lang="ru-RU" dirty="0" smtClean="0"/>
              <a:t>Магистральные сети -  ВЫСОКОЕ НАПРЯЖЕНИЕ!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4797632" y="3396343"/>
            <a:ext cx="4904506" cy="308758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Но, если такое случается в МАГИСТРАЛЬНЫХ сетях ВЫСОКОГО НАПРЯЖЕНИЯ – шансов у него НЕТ!   </a:t>
            </a: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 </a:t>
            </a: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Этот человек, если даже не сгорит в первые секунды, то точно погибнет в ближайшие часы или дни. 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ВЫСОКОЕ НАПРЯЖЕНИЕ создаёт большие токи через тело человека, которые  выжигают большинство внутренних органов и поэтому не оставляют шансов выжить.</a:t>
            </a: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Увы, но это одно из свойств ВЫСОКОГО НАПРЯЖЕНИЯ!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79" y="3396343"/>
            <a:ext cx="4285199" cy="32139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84"/>
          <p:cNvSpPr/>
          <p:nvPr/>
        </p:nvSpPr>
        <p:spPr>
          <a:xfrm>
            <a:off x="201879" y="1215109"/>
            <a:ext cx="9500259" cy="2026855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И так, ВЫСОКОЕ НАПРЯЖЕНИЕ необходимо человеку для передачи большой мощности на большие расстояния.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Это высокое напряжение  служит человеку, т.е. приносит пользу, но нужно помнить, что оно всегда было и остаётся </a:t>
            </a:r>
            <a:r>
              <a:rPr lang="ru-RU" sz="1800" u="sng" dirty="0" smtClean="0">
                <a:solidFill>
                  <a:prstClr val="black"/>
                </a:solidFill>
                <a:sym typeface="+mn-lt"/>
              </a:rPr>
              <a:t>СМЕРТЕЛЬНО  ОПАСНЫМ</a:t>
            </a:r>
            <a:r>
              <a:rPr lang="ru-RU" sz="1800" dirty="0" smtClean="0">
                <a:solidFill>
                  <a:prstClr val="black"/>
                </a:solidFill>
                <a:sym typeface="+mn-lt"/>
              </a:rPr>
              <a:t> 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для  человека.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Если в результате несчастного случая человек попадает под напряжение 220 вольт (которые у Вас дома) в некоторых случаях он может  выжить, ИНОГДА.</a:t>
            </a: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28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2503018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92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" y="1056905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0" y="2422565"/>
            <a:ext cx="9500259" cy="4108863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ВЫСОКОЕ НАПРЯЖЕНИЕ УБИВАЕТ НА РАССТОЯНИИ!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Одно из свойств высокого напряжения – 	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способность пробивать воздушные промежутки. 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						Человек ещё не дотронулся до провода, он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 только приблизился к нему на недопустимое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расстояние. И в этот момент происходит разряд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 электричества, как молния.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Только молния кратковременная,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а электричество в проводах длительное. 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В результате – обугленный труп! 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1880" y="1451838"/>
            <a:ext cx="9274175" cy="9417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 typeface="Arial Narrow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Как уберечься от ВЫСОКОГО НАПРЯЖЕНИЯ?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Чего нельзя делать вблизи ЛЭП,  а особенно вблизи 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МАГИСТРАЛЬНЫХ линий ВЫСОГОКО  НАПРЯЖЕНИЯ. 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83" y="3299051"/>
            <a:ext cx="4714875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4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80" y="3084583"/>
            <a:ext cx="5320146" cy="3559662"/>
          </a:xfrm>
          <a:prstGeom prst="rect">
            <a:avLst/>
          </a:prstGeom>
        </p:spPr>
      </p:pic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5077903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39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" y="1056905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0" y="2422565"/>
            <a:ext cx="9595263" cy="4108863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ПРОВОД УПАВШИЙ НА ЗЕМЛЮ СОЗДАЁТ ВОКРУГ СЕБЯ ОПАСНУЮ ЗОНУ  «ШАГОВОЕ НАПРЯЖЕНИЕ»!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Если провод ЛЭП или трос оборвался и упал на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землю, то вокруг него </a:t>
            </a:r>
            <a:r>
              <a:rPr lang="ru-RU" dirty="0">
                <a:solidFill>
                  <a:prstClr val="black"/>
                </a:solidFill>
                <a:sym typeface="+mn-lt"/>
              </a:rPr>
              <a:t>на поверхности 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земли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 создаётся зона высокого напряжения. 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						Человек, находясь в ней, может получить разряд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 просто шагнув или чуть расставив ноги.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Опасная зона ограничена 10 метрами вокруг места падения провода.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Один шаг в зоне «ШАГОВОГО НАПРЯЖЕНИЯ»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и человек погибнет.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Погибнет даже на расстоянии нескольких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метров от лежащего провода. 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1880" y="1451838"/>
            <a:ext cx="9274175" cy="9417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 typeface="Arial Narrow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Как уберечься от ВЫСОКОГО НАПРЯЖЕНИЯ?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Чего нельзя делать вблизи ЛЭП,  а особенно вблизи 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МАГИСТРАЛЬНЫХ линий ВЫСОГОКО  НАПРЯЖЕНИЯ.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017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7504901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2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" y="1056905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0" y="2422565"/>
            <a:ext cx="9595263" cy="4108863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НА ТЕЛЕ ОПОРЫ  МОЖЕТ БЫТЬ НАПРЯЖЕНИЕ. 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Высокое напряжение ЛЭП способно передавать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(с помощью электрического поля)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напряжение на металлические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проводники и конструкции.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							Это </a:t>
            </a:r>
            <a:r>
              <a:rPr lang="ru-RU" dirty="0">
                <a:solidFill>
                  <a:prstClr val="black"/>
                </a:solidFill>
                <a:sym typeface="+mn-lt"/>
              </a:rPr>
              <a:t>явление называется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		«</a:t>
            </a:r>
            <a:r>
              <a:rPr lang="ru-RU" dirty="0">
                <a:solidFill>
                  <a:prstClr val="black"/>
                </a:solidFill>
                <a:sym typeface="+mn-lt"/>
              </a:rPr>
              <a:t>НАВЕДЁННОЕ НАПРЯЖЕНИЕ». </a:t>
            </a:r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Если заземлитель опоры повреждён,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то велика вероятность появления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на теле опоры опасного напряжения.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Человек, прикоснувшись к такой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опоре, получит удар током.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1880" y="1451838"/>
            <a:ext cx="9274175" cy="9417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 typeface="Arial Narrow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Как уберечься от ВЫСОКОГО НАПРЯЖЕНИЯ?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Чего нельзя делать вблизи ЛЭП,  а особенно вблизи 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МАГИСТРАЛЬНЫХ линий ВЫСОГОКО  НАПРЯЖЕНИЯ. 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928" y="3146959"/>
            <a:ext cx="3330039" cy="333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0498941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8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" y="1056905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0" y="2422565"/>
            <a:ext cx="9025247" cy="4108863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НА ПОВЕРХНОСТИ ИЗОЛЯТОРОВ ЕСТЬ НАПРЯЖЕНИЕ. </a:t>
            </a: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/>
            <a:endParaRPr lang="ru-RU" dirty="0" smtClean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Поверхность изолятора сконструирована так, </a:t>
            </a:r>
          </a:p>
          <a:p>
            <a:pPr marL="4763" algn="r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				чтобы создать максимальное сопротивление.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Однако в результате атмосферных загрязнений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и появляющихся со временем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микротрещин в теле изолятора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по его поверхности начинают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течь токи утечки. </a:t>
            </a:r>
          </a:p>
          <a:p>
            <a:pPr marL="4763" algn="r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Дотронувшись до изолятора человек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создаёт благоприятные условия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для пробоя изолятора и </a:t>
            </a:r>
          </a:p>
          <a:p>
            <a:pPr marL="4763" algn="r"/>
            <a:r>
              <a:rPr lang="ru-RU" dirty="0" smtClean="0">
                <a:solidFill>
                  <a:prstClr val="black"/>
                </a:solidFill>
                <a:sym typeface="+mn-lt"/>
              </a:rPr>
              <a:t>получения смертельного разряда.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1880" y="1451838"/>
            <a:ext cx="9274175" cy="9417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 typeface="Arial Narrow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Как уберечься от ВЫСОКОГО НАПРЯЖЕНИЯ?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Чего нельзя делать вблизи ЛЭП,  а особенно вблизи 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МАГИСТРАЛЬНЫХ линий ВЫСОГОКО  НАПРЯЖЕНИЯ. 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475" y="1643049"/>
            <a:ext cx="1425039" cy="83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80" y="1489249"/>
            <a:ext cx="984909" cy="1137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781" y="3313216"/>
            <a:ext cx="2545989" cy="296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7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0928125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0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A361-5A8E-4789-8762-ADD1AA23B38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" y="1056905"/>
            <a:ext cx="10010898" cy="246221"/>
          </a:xfrm>
          <a:solidFill>
            <a:srgbClr val="FF0000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Вопрос очень серьёзный!  Это вопрос Вашей безопасности!!!    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625348" cy="9278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Магистральные сети  ВЫСОКОГО НАПРЯЖЕНИЯ -  это</a:t>
            </a:r>
            <a:br>
              <a:rPr lang="ru-RU" dirty="0" smtClean="0"/>
            </a:br>
            <a:r>
              <a:rPr lang="ru-RU" dirty="0" smtClean="0"/>
              <a:t>смертельно опасно!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Rectangle 84"/>
          <p:cNvSpPr/>
          <p:nvPr/>
        </p:nvSpPr>
        <p:spPr>
          <a:xfrm>
            <a:off x="201880" y="1911926"/>
            <a:ext cx="5355771" cy="4108863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</a:t>
            </a:r>
          </a:p>
          <a:p>
            <a:pPr marL="4763"/>
            <a:r>
              <a:rPr lang="ru-RU" dirty="0">
                <a:solidFill>
                  <a:prstClr val="black"/>
                </a:solidFill>
                <a:sym typeface="+mn-lt"/>
              </a:rPr>
              <a:t>	</a:t>
            </a:r>
            <a:r>
              <a:rPr lang="ru-RU" dirty="0" smtClean="0">
                <a:solidFill>
                  <a:prstClr val="black"/>
                </a:solidFill>
                <a:sym typeface="+mn-lt"/>
              </a:rPr>
              <a:t>Чем больше изоляторов в гирлянде, тем страшнее напряжение в линии.  </a:t>
            </a:r>
          </a:p>
          <a:p>
            <a:pPr marL="4763"/>
            <a:endParaRPr lang="ru-RU" dirty="0">
              <a:solidFill>
                <a:prstClr val="black"/>
              </a:solidFill>
              <a:sym typeface="+mn-lt"/>
            </a:endParaRPr>
          </a:p>
          <a:p>
            <a:pPr marL="4763"/>
            <a:r>
              <a:rPr lang="ru-RU" dirty="0" smtClean="0">
                <a:solidFill>
                  <a:prstClr val="black"/>
                </a:solidFill>
                <a:sym typeface="+mn-lt"/>
              </a:rPr>
              <a:t>	Не приближайтесь к ЛЭП во время дождя или в туман (повышенная влажность).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1880" y="1451838"/>
            <a:ext cx="9274175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 typeface="Arial Narrow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800" dirty="0" smtClean="0"/>
              <a:t>Подведём итоги.</a:t>
            </a:r>
            <a:endParaRPr lang="ru-RU" sz="1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039" y="2334478"/>
            <a:ext cx="3671962" cy="2786371"/>
          </a:xfrm>
          <a:prstGeom prst="rect">
            <a:avLst/>
          </a:prstGeom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76" y="3505201"/>
            <a:ext cx="5033655" cy="2831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5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43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/&gt;&lt;m_precDefaultWeek/&gt;&lt;m_precDefaultDay/&gt;&lt;m_mruColor&gt;&lt;m_vecMRU length=&quot;4&quot;&gt;&lt;elem m_fUsage=&quot;8.50986304218151090000E+000&quot;&gt;&lt;m_msothmcolidx val=&quot;0&quot;/&gt;&lt;m_rgb r=&quot;ff&quot; g=&quot;99&quot; b=&quot;0&quot;/&gt;&lt;m_ppcolschidx tagver0=&quot;23004&quot; tagname0=&quot;m_ppcolschidxUNRECOGNIZED&quot; val=&quot;0&quot;/&gt;&lt;m_nBrightness val=&quot;0&quot;/&gt;&lt;/elem&gt;&lt;elem m_fUsage=&quot;7.65384043863510110000E-001&quot;&gt;&lt;m_msothmcolidx val=&quot;0&quot;/&gt;&lt;m_rgb r=&quot;ff&quot; g=&quot;d3&quot; b=&quot;66&quot;/&gt;&lt;m_ppcolschidx tagver0=&quot;23004&quot; tagname0=&quot;m_ppcolschidxUNRECOGNIZED&quot; val=&quot;0&quot;/&gt;&lt;m_nBrightness val=&quot;0&quot;/&gt;&lt;/elem&gt;&lt;elem m_fUsage=&quot;5.17716922136988830000E-001&quot;&gt;&lt;m_msothmcolidx val=&quot;0&quot;/&gt;&lt;m_rgb r=&quot;fe&quot; g=&quot;a6&quot; b=&quot;2e&quot;/&gt;&lt;m_ppcolschidx tagver0=&quot;23004&quot; tagname0=&quot;m_ppcolschidxUNRECOGNIZED&quot; val=&quot;0&quot;/&gt;&lt;m_nBrightness val=&quot;0&quot;/&gt;&lt;/elem&gt;&lt;elem m_fUsage=&quot;7.40080453450797230000E-002&quot;&gt;&lt;m_msothmcolidx val=&quot;0&quot;/&gt;&lt;m_rgb r=&quot;44&quot; g=&quot;72&quot; b=&quot;c4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uEevl8_EeBwnji97aMh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YudrA1LkGCHFOte1fS3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uEevl8_EeBwnji97aMh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Gdui8uNk.jcjSqwfono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YudrA1LkGCHFOte1fS3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YudrA1LkGCHFOte1fS3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uEevl8_EeBwnji97aMh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YudrA1LkGCHFOte1fS3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4pez2gk.TvgOVghYUG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1LwXW32kOSqdXAHU2IA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uEevl8_EeBwnji97aMh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Gdui8uNk.jcjSqwfonow"/>
</p:tagLst>
</file>

<file path=ppt/theme/theme1.xml><?xml version="1.0" encoding="utf-8"?>
<a:theme xmlns:a="http://schemas.openxmlformats.org/drawingml/2006/main" name="Шаблон ФСК февраль 2014 с линиями">
  <a:themeElements>
    <a:clrScheme name="ФСК">
      <a:dk1>
        <a:sysClr val="windowText" lastClr="000000"/>
      </a:dk1>
      <a:lt1>
        <a:sysClr val="window" lastClr="FFFFFF"/>
      </a:lt1>
      <a:dk2>
        <a:srgbClr val="000000"/>
      </a:dk2>
      <a:lt2>
        <a:srgbClr val="004489"/>
      </a:lt2>
      <a:accent1>
        <a:srgbClr val="FFFFFF"/>
      </a:accent1>
      <a:accent2>
        <a:srgbClr val="878787"/>
      </a:accent2>
      <a:accent3>
        <a:srgbClr val="004489"/>
      </a:accent3>
      <a:accent4>
        <a:srgbClr val="FA5500"/>
      </a:accent4>
      <a:accent5>
        <a:srgbClr val="878787"/>
      </a:accent5>
      <a:accent6>
        <a:srgbClr val="B0D0EF"/>
      </a:accent6>
      <a:hlink>
        <a:srgbClr val="004489"/>
      </a:hlink>
      <a:folHlink>
        <a:srgbClr val="FA55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200" b="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Шаблон ФСК февраль 2014 с линиями">
  <a:themeElements>
    <a:clrScheme name="ФСК">
      <a:dk1>
        <a:sysClr val="windowText" lastClr="000000"/>
      </a:dk1>
      <a:lt1>
        <a:sysClr val="window" lastClr="FFFFFF"/>
      </a:lt1>
      <a:dk2>
        <a:srgbClr val="000000"/>
      </a:dk2>
      <a:lt2>
        <a:srgbClr val="004489"/>
      </a:lt2>
      <a:accent1>
        <a:srgbClr val="FFFFFF"/>
      </a:accent1>
      <a:accent2>
        <a:srgbClr val="878787"/>
      </a:accent2>
      <a:accent3>
        <a:srgbClr val="004489"/>
      </a:accent3>
      <a:accent4>
        <a:srgbClr val="FA5500"/>
      </a:accent4>
      <a:accent5>
        <a:srgbClr val="878787"/>
      </a:accent5>
      <a:accent6>
        <a:srgbClr val="B0D0EF"/>
      </a:accent6>
      <a:hlink>
        <a:srgbClr val="004489"/>
      </a:hlink>
      <a:folHlink>
        <a:srgbClr val="FA55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200" b="0" dirty="0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ФСК февраль 2014 с линиями</Template>
  <TotalTime>0</TotalTime>
  <Words>493</Words>
  <Application>Microsoft Office PowerPoint</Application>
  <PresentationFormat>Лист A4 (210x297 мм)</PresentationFormat>
  <Paragraphs>290</Paragraphs>
  <Slides>16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Шаблон ФСК февраль 2014 с линиями</vt:lpstr>
      <vt:lpstr>1_Шаблон ФСК февраль 2014 с линиями</vt:lpstr>
      <vt:lpstr>think-cell Slide</vt:lpstr>
      <vt:lpstr>Сети ВЫСОКОГО НАПРЯЖЕНИЯ.  Смертельная опасность вблизи  ЛЭП.  (информация для учеников школ и студентов)</vt:lpstr>
      <vt:lpstr>ПАО  «ФСК ЕЭС»   -   Федеральная сетевая компания. Магистральные сети -  ВЫСОКОЕ НАПРЯЖЕНИЕ!</vt:lpstr>
      <vt:lpstr>ПАО  «ФСК ЕЭС»   -   Федеральная сетевая компания. Магистральные сети -  ВЫСОКОЕ НАПРЯЖЕНИЕ!</vt:lpstr>
      <vt:lpstr>ПАО  «ФСК ЕЭС»   -   Федеральная сетевая компания. Магистральные сети -  ВЫСОКОЕ НАПРЯЖЕНИЕ!</vt:lpstr>
      <vt:lpstr>Магистральные сети  ВЫСОКОГО НАПРЯЖЕНИЯ -  это смертельно опасно!</vt:lpstr>
      <vt:lpstr>Магистральные сети  ВЫСОКОГО НАПРЯЖЕНИЯ -  это смертельно опасно!</vt:lpstr>
      <vt:lpstr>Магистральные сети  ВЫСОКОГО НАПРЯЖЕНИЯ -  это смертельно опасно!</vt:lpstr>
      <vt:lpstr>Магистральные сети  ВЫСОКОГО НАПРЯЖЕНИЯ -  это смертельно опасно!</vt:lpstr>
      <vt:lpstr>Магистральные сети  ВЫСОКОГО НАПРЯЖЕНИЯ -  это смертельно опасно!</vt:lpstr>
      <vt:lpstr>Вблизи ЛЭП  ВЫСОКОГО НАПРЯЖЕНИЯ -  НЕЛЬЗЯ:</vt:lpstr>
      <vt:lpstr>Вблизи ЛЭП  ВЫСОКОГО НАПРЯЖЕНИЯ -  НЕЛЬЗЯ:</vt:lpstr>
      <vt:lpstr>Вблизи ЛЭП  ВЫСОКОГО НАПРЯЖЕНИЯ -  НЕЛЬЗЯ:</vt:lpstr>
      <vt:lpstr>Вблизи ЛЭП  ВЫСОКОГО НАПРЯЖЕНИЯ -  НЕЛЬЗЯ:</vt:lpstr>
      <vt:lpstr>Вблизи ЛЭП  ВЫСОКОГО НАПРЯЖЕНИЯ -  НЕЛЬЗЯ:</vt:lpstr>
      <vt:lpstr>Вблизи ЛЭП  ВЫСОКОГО НАПРЯЖЕНИЯ -  НЕЛЬЗЯ:</vt:lpstr>
      <vt:lpstr>Магистральные сети  ВЫСОКОГО НАПРЯЖЕНИЯ -  это смертельно опасно!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ФСК 2014</dc:title>
  <dc:creator/>
  <cp:lastModifiedBy/>
  <cp:revision>1</cp:revision>
  <dcterms:created xsi:type="dcterms:W3CDTF">2014-02-13T06:18:42Z</dcterms:created>
  <dcterms:modified xsi:type="dcterms:W3CDTF">2018-08-04T12:12:02Z</dcterms:modified>
</cp:coreProperties>
</file>